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72"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730AC5-9650-4AA3-98F6-3571C9ED8C54}" type="datetimeFigureOut">
              <a:rPr lang="en-US" smtClean="0"/>
              <a:t>3/5/2012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99255F-D800-484F-8802-DE7664DBBD58}" type="slidenum">
              <a:rPr lang="en-US" smtClean="0"/>
              <a:t>‹#›</a:t>
            </a:fld>
            <a:endParaRPr lang="en-US"/>
          </a:p>
        </p:txBody>
      </p:sp>
    </p:spTree>
    <p:extLst>
      <p:ext uri="{BB962C8B-B14F-4D97-AF65-F5344CB8AC3E}">
        <p14:creationId xmlns:p14="http://schemas.microsoft.com/office/powerpoint/2010/main" val="2346035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99255F-D800-484F-8802-DE7664DBBD58}" type="slidenum">
              <a:rPr lang="en-US" smtClean="0"/>
              <a:t>7</a:t>
            </a:fld>
            <a:endParaRPr lang="en-US"/>
          </a:p>
        </p:txBody>
      </p:sp>
    </p:spTree>
    <p:extLst>
      <p:ext uri="{BB962C8B-B14F-4D97-AF65-F5344CB8AC3E}">
        <p14:creationId xmlns:p14="http://schemas.microsoft.com/office/powerpoint/2010/main" val="4139103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253ECE3D-D391-4575-B868-B6CFCD049338}" type="datetimeFigureOut">
              <a:rPr lang="en-US" smtClean="0"/>
              <a:t>3/5/2012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B1E38-1289-4B04-90C9-3658C6192867}"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3ECE3D-D391-4575-B868-B6CFCD049338}" type="datetimeFigureOut">
              <a:rPr lang="en-US" smtClean="0"/>
              <a:t>3/5/2012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B1E38-1289-4B04-90C9-3658C619286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3ECE3D-D391-4575-B868-B6CFCD049338}" type="datetimeFigureOut">
              <a:rPr lang="en-US" smtClean="0"/>
              <a:t>3/5/2012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B1E38-1289-4B04-90C9-3658C619286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3ECE3D-D391-4575-B868-B6CFCD049338}" type="datetimeFigureOut">
              <a:rPr lang="en-US" smtClean="0"/>
              <a:t>3/5/2012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B1E38-1289-4B04-90C9-3658C619286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253ECE3D-D391-4575-B868-B6CFCD049338}" type="datetimeFigureOut">
              <a:rPr lang="en-US" smtClean="0"/>
              <a:t>3/5/2012</a:t>
            </a:fld>
            <a:endParaRPr lang="en-US"/>
          </a:p>
        </p:txBody>
      </p:sp>
      <p:sp>
        <p:nvSpPr>
          <p:cNvPr id="91" name="Footer Placeholder 90"/>
          <p:cNvSpPr>
            <a:spLocks noGrp="1"/>
          </p:cNvSpPr>
          <p:nvPr>
            <p:ph type="ftr" sz="quarter" idx="11"/>
          </p:nvPr>
        </p:nvSpPr>
        <p:spPr/>
        <p:txBody>
          <a:bodyPr/>
          <a:lstStyle/>
          <a:p>
            <a:endParaRPr lang="en-US"/>
          </a:p>
        </p:txBody>
      </p:sp>
      <p:sp>
        <p:nvSpPr>
          <p:cNvPr id="92" name="Slide Number Placeholder 91"/>
          <p:cNvSpPr>
            <a:spLocks noGrp="1"/>
          </p:cNvSpPr>
          <p:nvPr>
            <p:ph type="sldNum" sz="quarter" idx="12"/>
          </p:nvPr>
        </p:nvSpPr>
        <p:spPr/>
        <p:txBody>
          <a:bodyPr/>
          <a:lstStyle/>
          <a:p>
            <a:fld id="{B70B1E38-1289-4B04-90C9-3658C619286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3ECE3D-D391-4575-B868-B6CFCD049338}" type="datetimeFigureOut">
              <a:rPr lang="en-US" smtClean="0"/>
              <a:t>3/5/2012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0B1E38-1289-4B04-90C9-3658C619286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3ECE3D-D391-4575-B868-B6CFCD049338}" type="datetimeFigureOut">
              <a:rPr lang="en-US" smtClean="0"/>
              <a:t>3/5/2012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0B1E38-1289-4B04-90C9-3658C619286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3ECE3D-D391-4575-B868-B6CFCD049338}" type="datetimeFigureOut">
              <a:rPr lang="en-US" smtClean="0"/>
              <a:t>3/5/2012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0B1E38-1289-4B04-90C9-3658C619286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3ECE3D-D391-4575-B868-B6CFCD049338}" type="datetimeFigureOut">
              <a:rPr lang="en-US" smtClean="0"/>
              <a:t>3/5/2012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0B1E38-1289-4B04-90C9-3658C619286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53ECE3D-D391-4575-B868-B6CFCD049338}" type="datetimeFigureOut">
              <a:rPr lang="en-US" smtClean="0"/>
              <a:t>3/5/2012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0B1E38-1289-4B04-90C9-3658C6192867}"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253ECE3D-D391-4575-B868-B6CFCD049338}" type="datetimeFigureOut">
              <a:rPr lang="en-US" smtClean="0"/>
              <a:t>3/5/2012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0B1E38-1289-4B04-90C9-3658C6192867}"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253ECE3D-D391-4575-B868-B6CFCD049338}" type="datetimeFigureOut">
              <a:rPr lang="en-US" smtClean="0"/>
              <a:t>3/5/2012</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B70B1E38-1289-4B04-90C9-3658C619286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Worcester vs. Georgia</a:t>
            </a:r>
            <a:br>
              <a:rPr lang="en-US" dirty="0" smtClean="0"/>
            </a:br>
            <a:r>
              <a:rPr lang="en-US" dirty="0" smtClean="0"/>
              <a:t>1832</a:t>
            </a:r>
            <a:endParaRPr lang="en-US" dirty="0"/>
          </a:p>
        </p:txBody>
      </p:sp>
      <p:sp>
        <p:nvSpPr>
          <p:cNvPr id="3" name="Subtitle 2"/>
          <p:cNvSpPr>
            <a:spLocks noGrp="1"/>
          </p:cNvSpPr>
          <p:nvPr>
            <p:ph type="subTitle" idx="1"/>
          </p:nvPr>
        </p:nvSpPr>
        <p:spPr/>
        <p:txBody>
          <a:bodyPr/>
          <a:lstStyle/>
          <a:p>
            <a:r>
              <a:rPr lang="en-US" dirty="0" smtClean="0"/>
              <a:t>By Stephanie Cran</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152400"/>
            <a:ext cx="2286000" cy="170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5943600" y="1447800"/>
            <a:ext cx="1676400" cy="241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8207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Information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In the 1820s and 1830s, Georgia conducted a relentless campaign to remove Cherokees who held territory within the boundaries of Georgia, North Carolina, Alabama, and Tennessee.</a:t>
            </a:r>
          </a:p>
          <a:p>
            <a:r>
              <a:rPr lang="en-US" dirty="0" smtClean="0"/>
              <a:t>During this same time, the Cherokees had established a constitutional government, not only restructuring their government but also declaring to the American public that they were a sovereign nation that could not be removed without their consent.</a:t>
            </a:r>
          </a:p>
          <a:p>
            <a:r>
              <a:rPr lang="en-US" dirty="0" smtClean="0"/>
              <a:t>The furious Georgia legislature passed a series of laws establishing their jurisdiction over the Cherokees living within the state boundaries, annexing Cherokee lands, abolishing their government, and seizing Cherokee land to be distributed among the state’s white citizens; they even helped shove through Congress the Indian Removal Act which gave President Jackson the authority to negotiate removal treaties with the Native American Tribes</a:t>
            </a:r>
          </a:p>
          <a:p>
            <a:r>
              <a:rPr lang="en-US" dirty="0" smtClean="0"/>
              <a:t>The Cherokee refused to move and filled a lawsuit with the Supreme Court, challenging the constitutionality of Georgia’s laws, stating they violated their sovereign rights as a nation and illegally infringed on their treaty with the United States</a:t>
            </a:r>
          </a:p>
          <a:p>
            <a:r>
              <a:rPr lang="en-US" dirty="0" smtClean="0"/>
              <a:t>In the ruling of Cherokee Nation vs. Georgia, the court stated it didn’t have the power to strike down Georgia laws; however, </a:t>
            </a:r>
            <a:r>
              <a:rPr lang="en-US" dirty="0"/>
              <a:t>Chief Justice John Marshall wrote that the Cherokees constituted a "domestic, dependent nation" that existed under the guardianship of the United States. </a:t>
            </a:r>
          </a:p>
          <a:p>
            <a:pPr marL="0" indent="0">
              <a:buNone/>
            </a:pPr>
            <a:endParaRPr lang="en-US" dirty="0"/>
          </a:p>
          <a:p>
            <a:endParaRPr lang="en-US" dirty="0"/>
          </a:p>
        </p:txBody>
      </p:sp>
    </p:spTree>
    <p:extLst>
      <p:ext uri="{BB962C8B-B14F-4D97-AF65-F5344CB8AC3E}">
        <p14:creationId xmlns:p14="http://schemas.microsoft.com/office/powerpoint/2010/main" val="4176094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Background Information on Worcester</a:t>
            </a:r>
            <a:endParaRPr lang="en-US" dirty="0"/>
          </a:p>
        </p:txBody>
      </p:sp>
      <p:sp>
        <p:nvSpPr>
          <p:cNvPr id="3" name="Content Placeholder 2"/>
          <p:cNvSpPr>
            <a:spLocks noGrp="1"/>
          </p:cNvSpPr>
          <p:nvPr>
            <p:ph idx="1"/>
          </p:nvPr>
        </p:nvSpPr>
        <p:spPr/>
        <p:txBody>
          <a:bodyPr>
            <a:normAutofit lnSpcReduction="10000"/>
          </a:bodyPr>
          <a:lstStyle/>
          <a:p>
            <a:r>
              <a:rPr lang="en-US" dirty="0" smtClean="0"/>
              <a:t>Was a native of Vermont serving as a minister affiliated with the American Board of Commissioners for Foreign Missions (ABCFM)</a:t>
            </a:r>
          </a:p>
          <a:p>
            <a:r>
              <a:rPr lang="en-US" dirty="0" smtClean="0"/>
              <a:t>Was sent by the board to join its Cherokee mission in Brainerd, Tennessee in 1825</a:t>
            </a:r>
          </a:p>
          <a:p>
            <a:r>
              <a:rPr lang="en-US" dirty="0" smtClean="0"/>
              <a:t>Then ordered to the Cherokee capital of New </a:t>
            </a:r>
            <a:r>
              <a:rPr lang="en-US" dirty="0" err="1" smtClean="0"/>
              <a:t>Echota</a:t>
            </a:r>
            <a:r>
              <a:rPr lang="en-US" dirty="0" smtClean="0"/>
              <a:t>, Georgia in 1827 where he began working—along with many others—to translate the Bible and other materials into the Cherokee language</a:t>
            </a:r>
          </a:p>
          <a:p>
            <a:r>
              <a:rPr lang="en-US" dirty="0" smtClean="0"/>
              <a:t>Worcester soon became </a:t>
            </a:r>
            <a:r>
              <a:rPr lang="en-US" dirty="0"/>
              <a:t>a close friend of the Cherokee leaders and </a:t>
            </a:r>
            <a:r>
              <a:rPr lang="en-US" dirty="0" smtClean="0"/>
              <a:t>advised </a:t>
            </a:r>
            <a:r>
              <a:rPr lang="en-US" dirty="0"/>
              <a:t>them about their political and legal rights under the Constitution and federal-Cherokee treaties. </a:t>
            </a:r>
          </a:p>
        </p:txBody>
      </p:sp>
    </p:spTree>
    <p:extLst>
      <p:ext uri="{BB962C8B-B14F-4D97-AF65-F5344CB8AC3E}">
        <p14:creationId xmlns:p14="http://schemas.microsoft.com/office/powerpoint/2010/main" val="2186712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Conflict </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Georgia’s government soon realized the influence Worcester had on the Cherokee resistance movement and enacted a law prohibiting white people from residing within the Cherokee nation without a license issued by the state</a:t>
            </a:r>
          </a:p>
          <a:p>
            <a:r>
              <a:rPr lang="en-US" dirty="0" smtClean="0"/>
              <a:t>All missionaries—including Worcester—were given until March 1, 1831 to obtain a license or leave the Cherokee Nation </a:t>
            </a:r>
          </a:p>
          <a:p>
            <a:r>
              <a:rPr lang="en-US" dirty="0" smtClean="0"/>
              <a:t>Worcester, Butler, and a few other missionaries refused to leave state, challenging the law</a:t>
            </a:r>
          </a:p>
          <a:p>
            <a:r>
              <a:rPr lang="en-US" dirty="0" smtClean="0"/>
              <a:t>On </a:t>
            </a:r>
            <a:r>
              <a:rPr lang="en-US" dirty="0"/>
              <a:t>March 12, 1831, Georgia authorities arrested Worcester, Butler, and several other missionaries and teachers for violating the new law. </a:t>
            </a:r>
            <a:endParaRPr lang="en-US" dirty="0" smtClean="0"/>
          </a:p>
          <a:p>
            <a:pPr lvl="1"/>
            <a:r>
              <a:rPr lang="en-US" dirty="0" smtClean="0"/>
              <a:t>However, Worcester released when </a:t>
            </a:r>
            <a:r>
              <a:rPr lang="en-US" dirty="0"/>
              <a:t>his </a:t>
            </a:r>
            <a:r>
              <a:rPr lang="en-US" dirty="0" smtClean="0"/>
              <a:t>lawyers </a:t>
            </a:r>
            <a:r>
              <a:rPr lang="en-US" dirty="0"/>
              <a:t>argued that he served as federal postmaster at New </a:t>
            </a:r>
            <a:r>
              <a:rPr lang="en-US" dirty="0" err="1"/>
              <a:t>Echota</a:t>
            </a:r>
            <a:r>
              <a:rPr lang="en-US" dirty="0"/>
              <a:t> and was therefore in the Cherokee Nation under authority of the </a:t>
            </a:r>
            <a:r>
              <a:rPr lang="en-US" dirty="0" smtClean="0"/>
              <a:t>federal government. </a:t>
            </a:r>
          </a:p>
          <a:p>
            <a:pPr lvl="1"/>
            <a:r>
              <a:rPr lang="en-US" dirty="0" smtClean="0"/>
              <a:t>Governor Gilmer then persuaded </a:t>
            </a:r>
            <a:r>
              <a:rPr lang="en-US" dirty="0"/>
              <a:t>the United States to relieve Worcester of his postmaster </a:t>
            </a:r>
            <a:r>
              <a:rPr lang="en-US" dirty="0" smtClean="0"/>
              <a:t>duties before ordering the missionaries to leave the state </a:t>
            </a:r>
          </a:p>
          <a:p>
            <a:r>
              <a:rPr lang="en-US" dirty="0" smtClean="0"/>
              <a:t>Worcester</a:t>
            </a:r>
            <a:r>
              <a:rPr lang="en-US" dirty="0"/>
              <a:t>, Butler, and several </a:t>
            </a:r>
            <a:r>
              <a:rPr lang="en-US" dirty="0" smtClean="0"/>
              <a:t>refused to vacate and on </a:t>
            </a:r>
            <a:r>
              <a:rPr lang="en-US" dirty="0"/>
              <a:t>July </a:t>
            </a:r>
            <a:r>
              <a:rPr lang="en-US" dirty="0" smtClean="0"/>
              <a:t>7,  </a:t>
            </a:r>
            <a:r>
              <a:rPr lang="en-US" dirty="0"/>
              <a:t>the Georgia Guard again arrested Worcester and Butler, and nine other missionaries. After posting bond Worcester </a:t>
            </a:r>
            <a:r>
              <a:rPr lang="en-US" dirty="0" smtClean="0"/>
              <a:t>relocated </a:t>
            </a:r>
            <a:r>
              <a:rPr lang="en-US" dirty="0"/>
              <a:t>to the Brainerd </a:t>
            </a:r>
            <a:r>
              <a:rPr lang="en-US" dirty="0" smtClean="0"/>
              <a:t>mission, knowing if he stayed the governor would continue to harass him.</a:t>
            </a:r>
          </a:p>
          <a:p>
            <a:r>
              <a:rPr lang="en-US" dirty="0" smtClean="0"/>
              <a:t>The missionaries were tried in September, convicted, and sentenced to four years in prison at hard labor.</a:t>
            </a:r>
          </a:p>
          <a:p>
            <a:r>
              <a:rPr lang="en-US" dirty="0" smtClean="0"/>
              <a:t>The missionaries with lawyers hired by the Cherokee nation, appealed to the Supreme Court with the case </a:t>
            </a:r>
            <a:r>
              <a:rPr lang="en-US" i="1" dirty="0" smtClean="0"/>
              <a:t>Worcester vs. Georgia</a:t>
            </a:r>
            <a:endParaRPr lang="en-US" i="1" dirty="0"/>
          </a:p>
        </p:txBody>
      </p:sp>
    </p:spTree>
    <p:extLst>
      <p:ext uri="{BB962C8B-B14F-4D97-AF65-F5344CB8AC3E}">
        <p14:creationId xmlns:p14="http://schemas.microsoft.com/office/powerpoint/2010/main" val="2560629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Court Case</a:t>
            </a:r>
            <a:endParaRPr lang="en-US" dirty="0"/>
          </a:p>
        </p:txBody>
      </p:sp>
      <p:sp>
        <p:nvSpPr>
          <p:cNvPr id="3" name="Content Placeholder 2"/>
          <p:cNvSpPr>
            <a:spLocks noGrp="1"/>
          </p:cNvSpPr>
          <p:nvPr>
            <p:ph idx="1"/>
          </p:nvPr>
        </p:nvSpPr>
        <p:spPr/>
        <p:txBody>
          <a:bodyPr>
            <a:normAutofit/>
          </a:bodyPr>
          <a:lstStyle/>
          <a:p>
            <a:r>
              <a:rPr lang="en-US" dirty="0" smtClean="0"/>
              <a:t>The Participants</a:t>
            </a:r>
          </a:p>
          <a:p>
            <a:pPr lvl="1"/>
            <a:r>
              <a:rPr lang="en-US" dirty="0" smtClean="0"/>
              <a:t>The Plaintiff:</a:t>
            </a:r>
          </a:p>
          <a:p>
            <a:pPr lvl="2"/>
            <a:r>
              <a:rPr lang="en-US" dirty="0" smtClean="0"/>
              <a:t>Worcester, along with many other missionaries, with aid of lawyers hired by Cherokee nation</a:t>
            </a:r>
          </a:p>
          <a:p>
            <a:pPr lvl="1"/>
            <a:r>
              <a:rPr lang="en-US" dirty="0" smtClean="0"/>
              <a:t>The Defendant:</a:t>
            </a:r>
          </a:p>
          <a:p>
            <a:pPr lvl="2"/>
            <a:r>
              <a:rPr lang="en-US" dirty="0" smtClean="0"/>
              <a:t>State of Georgia</a:t>
            </a:r>
          </a:p>
        </p:txBody>
      </p:sp>
    </p:spTree>
    <p:extLst>
      <p:ext uri="{BB962C8B-B14F-4D97-AF65-F5344CB8AC3E}">
        <p14:creationId xmlns:p14="http://schemas.microsoft.com/office/powerpoint/2010/main" val="1265850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Court Case</a:t>
            </a:r>
            <a:endParaRPr lang="en-US" dirty="0"/>
          </a:p>
        </p:txBody>
      </p:sp>
      <p:sp>
        <p:nvSpPr>
          <p:cNvPr id="3" name="Content Placeholder 2"/>
          <p:cNvSpPr>
            <a:spLocks noGrp="1"/>
          </p:cNvSpPr>
          <p:nvPr>
            <p:ph idx="1"/>
          </p:nvPr>
        </p:nvSpPr>
        <p:spPr/>
        <p:txBody>
          <a:bodyPr>
            <a:normAutofit/>
          </a:bodyPr>
          <a:lstStyle/>
          <a:p>
            <a:r>
              <a:rPr lang="en-US" dirty="0"/>
              <a:t>The Argument:</a:t>
            </a:r>
          </a:p>
          <a:p>
            <a:pPr lvl="1"/>
            <a:r>
              <a:rPr lang="en-US" dirty="0"/>
              <a:t>Among other things, Worcester argued that the state could not maintain the prosecution because the statue violated the Constitution, treaties between the Cherokee nation and the U.S., and an act of Congress entitled "an act to regulate trade and intercourse with the Indian tribes." </a:t>
            </a:r>
            <a:r>
              <a:rPr lang="en-US" dirty="0" smtClean="0"/>
              <a:t>The </a:t>
            </a:r>
            <a:r>
              <a:rPr lang="en-US" dirty="0"/>
              <a:t>state of Georgia </a:t>
            </a:r>
            <a:r>
              <a:rPr lang="en-US" dirty="0" smtClean="0"/>
              <a:t>has </a:t>
            </a:r>
            <a:r>
              <a:rPr lang="en-US" dirty="0"/>
              <a:t>no legal authority to pass laws regulating activities within the boundaries of the Cherokee Nation, a nation recognized through treaties with the United States.</a:t>
            </a:r>
          </a:p>
          <a:p>
            <a:r>
              <a:rPr lang="en-US" dirty="0"/>
              <a:t>The Issue:</a:t>
            </a:r>
          </a:p>
          <a:p>
            <a:pPr lvl="1"/>
            <a:r>
              <a:rPr lang="en-US" dirty="0" smtClean="0"/>
              <a:t>Does </a:t>
            </a:r>
            <a:r>
              <a:rPr lang="en-US" dirty="0"/>
              <a:t>the state of Georgia have the authority to regulate the intercourse between citizens of its state and members of the Cherokee Nation?</a:t>
            </a:r>
          </a:p>
          <a:p>
            <a:endParaRPr lang="en-US" dirty="0"/>
          </a:p>
        </p:txBody>
      </p:sp>
    </p:spTree>
    <p:extLst>
      <p:ext uri="{BB962C8B-B14F-4D97-AF65-F5344CB8AC3E}">
        <p14:creationId xmlns:p14="http://schemas.microsoft.com/office/powerpoint/2010/main" val="3781416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Court Case</a:t>
            </a:r>
            <a:endParaRPr lang="en-US" dirty="0"/>
          </a:p>
        </p:txBody>
      </p:sp>
      <p:sp>
        <p:nvSpPr>
          <p:cNvPr id="3" name="Content Placeholder 2"/>
          <p:cNvSpPr>
            <a:spLocks noGrp="1"/>
          </p:cNvSpPr>
          <p:nvPr>
            <p:ph idx="1"/>
          </p:nvPr>
        </p:nvSpPr>
        <p:spPr/>
        <p:txBody>
          <a:bodyPr>
            <a:normAutofit lnSpcReduction="10000"/>
          </a:bodyPr>
          <a:lstStyle/>
          <a:p>
            <a:r>
              <a:rPr lang="en-US" dirty="0" smtClean="0"/>
              <a:t>The Decision:</a:t>
            </a:r>
          </a:p>
          <a:p>
            <a:pPr lvl="1"/>
            <a:r>
              <a:rPr lang="en-US" dirty="0" smtClean="0"/>
              <a:t>The court rules that the Georgia act under which Worcester was prosecuted, violated the Constitution, treaties, and laws of the United States.</a:t>
            </a:r>
          </a:p>
          <a:p>
            <a:pPr lvl="1"/>
            <a:r>
              <a:rPr lang="en-US" dirty="0" smtClean="0"/>
              <a:t>Chief Justice Marshall argues that noting that the </a:t>
            </a:r>
            <a:r>
              <a:rPr lang="en-US" dirty="0"/>
              <a:t>"treaties and laws of the United States contemplate the Indian territory as completely separated from that of the states; and provide that all intercourse with them shall be carried on exclusively by the government of the </a:t>
            </a:r>
            <a:r>
              <a:rPr lang="en-US" dirty="0" smtClean="0"/>
              <a:t>union…the </a:t>
            </a:r>
            <a:r>
              <a:rPr lang="en-US" dirty="0"/>
              <a:t>Cherokee nation, then, is a distinct community occupying its own territory in which the laws of Georgia can have no force. The whole intercourse between the United States and this nation, is, by our constitution and laws, vested in the government of the United States." The Georgia act thus interfered with the federal government's authority and was unconstitutional</a:t>
            </a:r>
            <a:r>
              <a:rPr lang="en-US" dirty="0" smtClean="0"/>
              <a:t>.</a:t>
            </a:r>
          </a:p>
          <a:p>
            <a:pPr lvl="1"/>
            <a:r>
              <a:rPr lang="en-US" dirty="0" smtClean="0"/>
              <a:t>Georgia is ordered to release Worcester and the other missionaries.</a:t>
            </a:r>
            <a:endParaRPr lang="en-US" dirty="0"/>
          </a:p>
        </p:txBody>
      </p:sp>
    </p:spTree>
    <p:extLst>
      <p:ext uri="{BB962C8B-B14F-4D97-AF65-F5344CB8AC3E}">
        <p14:creationId xmlns:p14="http://schemas.microsoft.com/office/powerpoint/2010/main" val="3386224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Significance</a:t>
            </a:r>
            <a:endParaRPr lang="en-US" dirty="0"/>
          </a:p>
        </p:txBody>
      </p:sp>
      <p:sp>
        <p:nvSpPr>
          <p:cNvPr id="3" name="Content Placeholder 2"/>
          <p:cNvSpPr>
            <a:spLocks noGrp="1"/>
          </p:cNvSpPr>
          <p:nvPr>
            <p:ph idx="1"/>
          </p:nvPr>
        </p:nvSpPr>
        <p:spPr/>
        <p:txBody>
          <a:bodyPr>
            <a:normAutofit fontScale="92500"/>
          </a:bodyPr>
          <a:lstStyle/>
          <a:p>
            <a:r>
              <a:rPr lang="en-US" dirty="0" smtClean="0"/>
              <a:t>This ruling was one of three by Chief Justice Marshall since 1823, establishing the political standing of Indian tribes in the United States.</a:t>
            </a:r>
          </a:p>
          <a:p>
            <a:r>
              <a:rPr lang="en-US" dirty="0" smtClean="0"/>
              <a:t>The </a:t>
            </a:r>
            <a:r>
              <a:rPr lang="en-US" dirty="0"/>
              <a:t>ruling recognized the sovereign (politically independent) status of tribes</a:t>
            </a:r>
            <a:r>
              <a:rPr lang="en-US" dirty="0" smtClean="0"/>
              <a:t>.  As such, states </a:t>
            </a:r>
            <a:r>
              <a:rPr lang="en-US" dirty="0"/>
              <a:t>did not have jurisdiction to pass laws regulating activities on Indian lands located within their state boundaries. </a:t>
            </a:r>
            <a:endParaRPr lang="en-US" dirty="0" smtClean="0"/>
          </a:p>
          <a:p>
            <a:r>
              <a:rPr lang="en-US" dirty="0" smtClean="0"/>
              <a:t>The ruling reaffirmed tribal sovereignty, and became the </a:t>
            </a:r>
            <a:r>
              <a:rPr lang="en-US" dirty="0"/>
              <a:t>basis for many Court decisions over the next 160 </a:t>
            </a:r>
            <a:r>
              <a:rPr lang="en-US" dirty="0" smtClean="0"/>
              <a:t>years, eventually </a:t>
            </a:r>
            <a:r>
              <a:rPr lang="en-US" dirty="0"/>
              <a:t>helped lead to dramatic Indian economic recovery by the late twentieth century. </a:t>
            </a:r>
            <a:endParaRPr lang="en-US" dirty="0" smtClean="0"/>
          </a:p>
          <a:p>
            <a:r>
              <a:rPr lang="en-US" dirty="0" smtClean="0"/>
              <a:t>Despite </a:t>
            </a:r>
            <a:r>
              <a:rPr lang="en-US" dirty="0"/>
              <a:t>winning in Court, the Cherokee were still forced from their homeland by </a:t>
            </a:r>
            <a:r>
              <a:rPr lang="en-US" dirty="0" smtClean="0"/>
              <a:t>the federal government and </a:t>
            </a:r>
            <a:r>
              <a:rPr lang="en-US" dirty="0"/>
              <a:t>resettled in Oklahoma.</a:t>
            </a:r>
          </a:p>
        </p:txBody>
      </p:sp>
    </p:spTree>
    <p:extLst>
      <p:ext uri="{BB962C8B-B14F-4D97-AF65-F5344CB8AC3E}">
        <p14:creationId xmlns:p14="http://schemas.microsoft.com/office/powerpoint/2010/main" val="578665724"/>
      </p:ext>
    </p:extLst>
  </p:cSld>
  <p:clrMapOvr>
    <a:masterClrMapping/>
  </p:clrMapOvr>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157</TotalTime>
  <Words>995</Words>
  <Application>Microsoft Office PowerPoint</Application>
  <PresentationFormat>On-screen Show (4:3)</PresentationFormat>
  <Paragraphs>45</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Thatch</vt:lpstr>
      <vt:lpstr>Worcester vs. Georgia 1832</vt:lpstr>
      <vt:lpstr>Background Information</vt:lpstr>
      <vt:lpstr>Background Information on Worcester</vt:lpstr>
      <vt:lpstr>The Conflict </vt:lpstr>
      <vt:lpstr>The Court Case</vt:lpstr>
      <vt:lpstr>The Court Case</vt:lpstr>
      <vt:lpstr>The Court Case</vt:lpstr>
      <vt:lpstr>The Significance</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Worcester vs. Georgia</dc:title>
  <dc:creator>deanacran</dc:creator>
  <cp:lastModifiedBy>Jenkins, Mark</cp:lastModifiedBy>
  <cp:revision>10</cp:revision>
  <dcterms:created xsi:type="dcterms:W3CDTF">2012-02-28T00:45:21Z</dcterms:created>
  <dcterms:modified xsi:type="dcterms:W3CDTF">2012-03-05T16:09:14Z</dcterms:modified>
</cp:coreProperties>
</file>